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0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72" r:id="rId27"/>
    <p:sldId id="473" r:id="rId28"/>
    <p:sldId id="474" r:id="rId29"/>
    <p:sldId id="475" r:id="rId30"/>
    <p:sldId id="476" r:id="rId31"/>
    <p:sldId id="477" r:id="rId32"/>
    <p:sldId id="478" r:id="rId33"/>
    <p:sldId id="479" r:id="rId34"/>
    <p:sldId id="480" r:id="rId35"/>
    <p:sldId id="481" r:id="rId36"/>
    <p:sldId id="482" r:id="rId37"/>
    <p:sldId id="483" r:id="rId38"/>
    <p:sldId id="447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10/14/2018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这些特性使得卷积神经网络具有一定程度上的平移、缩放和扭曲不变性。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这是最复杂的一个情形，几乎很多实际应用都可以对应到这个问题上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都是在做这样一件事</a:t>
            </a:r>
            <a:endParaRPr lang="en-US" altLang="zh-CN" dirty="0" smtClean="0"/>
          </a:p>
          <a:p>
            <a:r>
              <a:rPr lang="en-US" altLang="zh-CN" dirty="0" smtClean="0"/>
              <a:t>1)</a:t>
            </a:r>
            <a:r>
              <a:rPr lang="zh-CN" altLang="en-US" dirty="0" smtClean="0"/>
              <a:t>输入对应着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）一旦输入的特征图个数是多个，这个时候每一组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就应该是多个，而这里有两组</a:t>
            </a:r>
            <a:r>
              <a:rPr lang="en-US" altLang="zh-CN" dirty="0" smtClean="0"/>
              <a:t>filter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）输入是三个特征图，输出为两个特征图，那么我们同样看看每个特征图怎么计算的。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 smtClean="0"/>
              <a:t>tensorflow</a:t>
            </a:r>
            <a:r>
              <a:rPr lang="zh-CN" altLang="en-US" dirty="0" smtClean="0"/>
              <a:t>为例，看看如果实现这么样一个过程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输入层：输入图像大小为 </a:t>
            </a:r>
            <a:r>
              <a:rPr lang="en-US" altLang="zh-CN" dirty="0" smtClean="0"/>
              <a:t>32 × 32 = 1024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C1 </a:t>
            </a:r>
            <a:r>
              <a:rPr lang="zh-CN" altLang="en-US" dirty="0" smtClean="0"/>
              <a:t>层：这一层是卷积层。滤波器的大小是 </a:t>
            </a:r>
            <a:r>
              <a:rPr lang="en-US" altLang="zh-CN" dirty="0" smtClean="0"/>
              <a:t>5×5 = 25</a:t>
            </a:r>
            <a:r>
              <a:rPr lang="zh-CN" altLang="en-US" dirty="0" smtClean="0"/>
              <a:t>，共有 </a:t>
            </a:r>
            <a:r>
              <a:rPr lang="en-US" altLang="zh-CN" dirty="0" smtClean="0"/>
              <a:t>6 </a:t>
            </a:r>
            <a:r>
              <a:rPr lang="zh-CN" altLang="en-US" dirty="0" smtClean="0"/>
              <a:t>个滤</a:t>
            </a:r>
          </a:p>
          <a:p>
            <a:r>
              <a:rPr lang="zh-CN" altLang="en-US" dirty="0" smtClean="0"/>
              <a:t>波器。得到 </a:t>
            </a:r>
            <a:r>
              <a:rPr lang="en-US" altLang="zh-CN" dirty="0" smtClean="0"/>
              <a:t>6 </a:t>
            </a:r>
            <a:r>
              <a:rPr lang="zh-CN" altLang="en-US" dirty="0" smtClean="0"/>
              <a:t>组大小为 </a:t>
            </a:r>
            <a:r>
              <a:rPr lang="en-US" altLang="zh-CN" dirty="0" smtClean="0"/>
              <a:t>28 × 28 = 784 </a:t>
            </a:r>
            <a:r>
              <a:rPr lang="zh-CN" altLang="en-US" dirty="0" smtClean="0"/>
              <a:t>的特征映射。因此，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层的</a:t>
            </a:r>
          </a:p>
          <a:p>
            <a:r>
              <a:rPr lang="zh-CN" altLang="en-US" dirty="0" smtClean="0"/>
              <a:t>神经元个数为 </a:t>
            </a:r>
            <a:r>
              <a:rPr lang="en-US" altLang="zh-CN" dirty="0" smtClean="0"/>
              <a:t>6 × 784 = 4,704</a:t>
            </a:r>
            <a:r>
              <a:rPr lang="zh-CN" altLang="en-US" dirty="0" smtClean="0"/>
              <a:t>。可训练参数个数为</a:t>
            </a:r>
          </a:p>
          <a:p>
            <a:r>
              <a:rPr lang="en-US" altLang="zh-CN" dirty="0" smtClean="0"/>
              <a:t>6 × 25 + 6 = 156</a:t>
            </a:r>
            <a:r>
              <a:rPr lang="zh-CN" altLang="en-US" dirty="0" smtClean="0"/>
              <a:t>。连接数为 </a:t>
            </a:r>
            <a:r>
              <a:rPr lang="en-US" altLang="zh-CN" dirty="0" smtClean="0"/>
              <a:t>156 × 784 = 122,304</a:t>
            </a:r>
            <a:r>
              <a:rPr lang="zh-CN" altLang="en-US" dirty="0" smtClean="0"/>
              <a:t>（包括偏置在内，</a:t>
            </a:r>
          </a:p>
          <a:p>
            <a:r>
              <a:rPr lang="zh-CN" altLang="en-US" dirty="0" smtClean="0"/>
              <a:t>下同）。</a:t>
            </a:r>
            <a:endParaRPr lang="en-US" altLang="zh-CN" dirty="0" smtClean="0"/>
          </a:p>
          <a:p>
            <a:r>
              <a:rPr lang="en-US" altLang="zh-CN" dirty="0" smtClean="0"/>
              <a:t>S2 </a:t>
            </a:r>
            <a:r>
              <a:rPr lang="zh-CN" altLang="en-US" dirty="0" smtClean="0"/>
              <a:t>层：这一层为子采样层。由 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层每组特征映射中的 </a:t>
            </a:r>
            <a:r>
              <a:rPr lang="en-US" altLang="zh-CN" dirty="0" smtClean="0"/>
              <a:t>2 × 2 </a:t>
            </a:r>
            <a:r>
              <a:rPr lang="zh-CN" altLang="en-US" dirty="0" smtClean="0"/>
              <a:t>邻域</a:t>
            </a:r>
          </a:p>
          <a:p>
            <a:r>
              <a:rPr lang="zh-CN" altLang="en-US" dirty="0" smtClean="0"/>
              <a:t>点次采样为 </a:t>
            </a:r>
            <a:r>
              <a:rPr lang="en-US" altLang="zh-CN" dirty="0" smtClean="0"/>
              <a:t>1 </a:t>
            </a:r>
            <a:r>
              <a:rPr lang="zh-CN" altLang="en-US" dirty="0" smtClean="0"/>
              <a:t>个点，也就是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输入：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输出：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 smtClean="0"/>
                  <a:t>）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一幅图像经过卷积后得到的特征。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卷积核看成一个特征提取器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/>
                  <a:t>典型的卷积</a:t>
                </a:r>
                <a:r>
                  <a:rPr lang="zh-CN" altLang="en-US" dirty="0" smtClean="0"/>
                  <a:t>层可以表示成</a:t>
                </a:r>
                <a:r>
                  <a:rPr lang="en-US" altLang="zh-CN" dirty="0" smtClean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典型的卷积层为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维结构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卷积网络是由卷积层、子采样层、全连接层交叉堆叠而成。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趋向于小卷积、大深度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趋向于全卷积</a:t>
            </a:r>
            <a:endParaRPr lang="en-US" altLang="zh-CN" dirty="0" smtClean="0"/>
          </a:p>
          <a:p>
            <a:r>
              <a:rPr lang="zh-CN" altLang="en-US" dirty="0" smtClean="0"/>
              <a:t>典型结构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一</a:t>
            </a:r>
            <a:r>
              <a:rPr lang="zh-CN" altLang="en-US" sz="1800" dirty="0"/>
              <a:t>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通常</a:t>
            </a:r>
            <a:r>
              <a:rPr lang="zh-CN" altLang="en-US" sz="1800" dirty="0"/>
              <a:t>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</a:t>
            </a:r>
            <a:r>
              <a:rPr lang="zh-CN" altLang="en-US" sz="1800" dirty="0" smtClean="0"/>
              <a:t>，然后</a:t>
            </a:r>
            <a:r>
              <a:rPr lang="zh-CN" altLang="en-US" sz="1800" dirty="0"/>
              <a:t>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一般</a:t>
            </a:r>
            <a:r>
              <a:rPr lang="zh-CN" altLang="en-US" sz="1800" dirty="0"/>
              <a:t>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典型的卷积网络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 smtClean="0"/>
              <a:t>是</a:t>
            </a:r>
            <a:r>
              <a:rPr lang="zh-CN" altLang="en-US" dirty="0"/>
              <a:t>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</a:t>
            </a:r>
            <a:r>
              <a:rPr lang="zh-CN" altLang="en-US" dirty="0" smtClean="0"/>
              <a:t>用来</a:t>
            </a:r>
            <a:r>
              <a:rPr lang="zh-CN" altLang="en-US" dirty="0"/>
              <a:t>识别支票上面的手写数字。</a:t>
            </a:r>
            <a:r>
              <a:rPr lang="en-US" altLang="zh-CN" dirty="0"/>
              <a:t>LeNet-5 </a:t>
            </a:r>
            <a:r>
              <a:rPr lang="zh-CN" altLang="en-US" dirty="0"/>
              <a:t>的网络结构如图</a:t>
            </a:r>
            <a:r>
              <a:rPr lang="en-US" altLang="zh-CN" dirty="0"/>
              <a:t>15</a:t>
            </a:r>
            <a:r>
              <a:rPr lang="zh-CN" altLang="en-US" dirty="0"/>
              <a:t>所示</a:t>
            </a:r>
            <a:r>
              <a:rPr lang="zh-CN" altLang="en-US" dirty="0" smtClean="0"/>
              <a:t>。不计</a:t>
            </a:r>
            <a:r>
              <a:rPr lang="zh-CN" altLang="en-US" dirty="0"/>
              <a:t>输入层，</a:t>
            </a:r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69843"/>
            <a:ext cx="9144000" cy="24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mtClean="0"/>
              <a:t>全连接网络</a:t>
            </a:r>
            <a:endParaRPr lang="en-US" altLang="zh-CN" smtClean="0"/>
          </a:p>
          <a:p>
            <a:pPr lvl="1"/>
            <a:r>
              <a:rPr lang="zh-CN" altLang="en-US" smtClean="0"/>
              <a:t>权重矩阵的参数非常多</a:t>
            </a:r>
            <a:endParaRPr lang="en-US" altLang="zh-CN" smtClean="0"/>
          </a:p>
          <a:p>
            <a:r>
              <a:rPr lang="zh-CN" altLang="en-US" smtClean="0"/>
              <a:t>卷积神经网络（</a:t>
            </a:r>
            <a:r>
              <a:rPr lang="en-US" altLang="zh-CN" smtClean="0"/>
              <a:t>Convolutional Neural Networks</a:t>
            </a:r>
            <a:r>
              <a:rPr lang="zh-CN" altLang="en-US" smtClean="0"/>
              <a:t>，</a:t>
            </a:r>
            <a:r>
              <a:rPr lang="en-US" altLang="zh-CN" smtClean="0"/>
              <a:t>CNN</a:t>
            </a:r>
            <a:r>
              <a:rPr lang="zh-CN" altLang="en-US" smtClean="0"/>
              <a:t>）是一种前馈神经网络。</a:t>
            </a:r>
            <a:endParaRPr lang="en-US" altLang="zh-CN" smtClean="0"/>
          </a:p>
          <a:p>
            <a:pPr lvl="1"/>
            <a:r>
              <a:rPr lang="zh-CN" altLang="en-US" smtClean="0"/>
              <a:t>卷积神经网络是受生物学上感受野（</a:t>
            </a:r>
            <a:r>
              <a:rPr lang="en-US" altLang="zh-CN" smtClean="0"/>
              <a:t>Receptive Field</a:t>
            </a:r>
            <a:r>
              <a:rPr lang="zh-CN" altLang="en-US" smtClean="0"/>
              <a:t>）的机制而提出的。</a:t>
            </a:r>
          </a:p>
          <a:p>
            <a:pPr lvl="1"/>
            <a:r>
              <a:rPr lang="zh-CN" altLang="en-US" smtClean="0"/>
              <a:t>在视觉神经系统中，一个神经元的感受野是指视网膜上的特定区域，只有这个区域内的刺激才能够激活该神经元。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/>
              <a:t>top 5 error of 16\% compared to runner-up with 26\% error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665" y="3324939"/>
            <a:ext cx="9144000" cy="29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</a:t>
            </a:r>
            <a:r>
              <a:rPr lang="en-US" altLang="zh-CN" dirty="0" smtClean="0"/>
              <a:t>ILSVRC </a:t>
            </a:r>
            <a:r>
              <a:rPr lang="en-US" altLang="zh-CN" dirty="0"/>
              <a:t>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 smtClean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6.7%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24200"/>
            <a:ext cx="9144000" cy="26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59104"/>
            <a:ext cx="5572903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两</a:t>
            </a:r>
            <a:r>
              <a:rPr lang="zh-CN" altLang="en-US" dirty="0" smtClean="0"/>
              <a:t>层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</a:t>
            </a:r>
            <a:r>
              <a:rPr lang="zh-CN" altLang="en-US" dirty="0"/>
              <a:t>卷积来替换</a:t>
            </a:r>
            <a:r>
              <a:rPr lang="en-US" altLang="zh-CN" dirty="0"/>
              <a:t>v1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5x5</a:t>
            </a:r>
            <a:r>
              <a:rPr lang="zh-CN" altLang="en-US" dirty="0" smtClean="0"/>
              <a:t>的卷积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使用连续的</a:t>
            </a:r>
            <a:r>
              <a:rPr lang="en-US" altLang="zh-CN" dirty="0" smtClean="0"/>
              <a:t>nx1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1xn</a:t>
            </a:r>
            <a:r>
              <a:rPr lang="zh-CN" altLang="en-US" dirty="0" smtClean="0"/>
              <a:t>来替换</a:t>
            </a:r>
            <a:r>
              <a:rPr lang="en-US" altLang="zh-CN" dirty="0" err="1" smtClean="0"/>
              <a:t>nxn</a:t>
            </a:r>
            <a:r>
              <a:rPr lang="zh-CN" altLang="en-US" dirty="0" smtClean="0"/>
              <a:t>的</a:t>
            </a:r>
            <a:r>
              <a:rPr lang="zh-CN" altLang="en-US" dirty="0"/>
              <a:t>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残差单元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00600" y="252412"/>
            <a:ext cx="4143375" cy="2076450"/>
          </a:xfrm>
          <a:prstGeom prst="rect">
            <a:avLst/>
          </a:prstGeom>
        </p:spPr>
      </p:pic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3200400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分布式</a:t>
            </a:r>
            <a:r>
              <a:rPr lang="zh-CN" altLang="en-US" sz="2000" dirty="0"/>
              <a:t>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5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Ngram</a:t>
            </a:r>
            <a:r>
              <a:rPr lang="zh-CN" altLang="en-US" dirty="0" smtClean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</a:rPr>
              <a:t>如何用卷积操作来实现？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r>
              <a:rPr lang="zh-CN" altLang="en-US" dirty="0" smtClean="0"/>
              <a:t>卷积神经网络有三个结构上的特性：</a:t>
            </a:r>
          </a:p>
          <a:p>
            <a:pPr lvl="1"/>
            <a:r>
              <a:rPr lang="zh-CN" altLang="en-US" dirty="0" smtClean="0"/>
              <a:t>局部连接</a:t>
            </a:r>
          </a:p>
          <a:p>
            <a:pPr lvl="1"/>
            <a:r>
              <a:rPr lang="zh-CN" altLang="en-US" dirty="0" smtClean="0"/>
              <a:t>权重共享</a:t>
            </a:r>
          </a:p>
          <a:p>
            <a:pPr lvl="1"/>
            <a:r>
              <a:rPr lang="zh-CN" altLang="en-US" dirty="0" smtClean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文本序列的卷积模型</a:t>
            </a:r>
            <a:endParaRPr lang="zh-CN" altLang="en-US" dirty="0"/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</a:t>
            </a:r>
            <a:r>
              <a:rPr lang="zh-CN" altLang="en-US" dirty="0"/>
              <a:t>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的句子表示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卷积的应用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9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画风迁移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1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一个输入信号</a:t>
                </a:r>
                <a:r>
                  <a:rPr lang="zh-CN" altLang="en-US" dirty="0" smtClean="0"/>
                  <a:t>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 smtClean="0"/>
                  <a:t>,</a:t>
                </a:r>
                <a:r>
                  <a:rPr lang="zh-CN" altLang="en-US" dirty="0" smtClean="0"/>
                  <a:t>卷积</a:t>
                </a:r>
                <a:r>
                  <a:rPr lang="zh-CN" altLang="en-US" dirty="0"/>
                  <a:t>的输出为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的结果按输出长度不同可以分为两类：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宽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等长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/>
              <a:t>这里除了特别声明，我们一般说的卷积默认为窄卷积。</a:t>
            </a:r>
          </a:p>
        </p:txBody>
      </p:sp>
    </p:spTree>
    <p:extLst>
      <p:ext uri="{BB962C8B-B14F-4D97-AF65-F5344CB8AC3E}">
        <p14:creationId xmlns:p14="http://schemas.microsoft.com/office/powerpoint/2010/main" val="28777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在图像处理中，图像是</a:t>
            </a:r>
            <a:r>
              <a:rPr lang="zh-CN" altLang="en-US" dirty="0"/>
              <a:t>以二维矩阵的形式输入到神经网络中，因此我们需要二维卷积</a:t>
            </a:r>
            <a:r>
              <a:rPr lang="zh-CN" altLang="en-US" dirty="0" smtClean="0"/>
              <a:t>。</a:t>
            </a:r>
            <a:endParaRPr lang="en-US" altLang="zh-CN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420"/>
            <a:ext cx="6172200" cy="2438740"/>
          </a:xfrm>
          <a:prstGeom prst="rect">
            <a:avLst/>
          </a:prstGeom>
        </p:spPr>
      </p:pic>
      <p:pic>
        <p:nvPicPr>
          <p:cNvPr id="1026" name="Picture 2" descr="../_images/padding_strides_od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3" y="2194098"/>
            <a:ext cx="2682438" cy="2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两维卷积示例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5961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17612</TotalTime>
  <Words>1250</Words>
  <Application>Microsoft Office PowerPoint</Application>
  <PresentationFormat>全屏显示(4:3)</PresentationFormat>
  <Paragraphs>142</Paragraphs>
  <Slides>38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卷积神经网络</vt:lpstr>
      <vt:lpstr>卷积神经网络</vt:lpstr>
      <vt:lpstr>卷积</vt:lpstr>
      <vt:lpstr>卷积扩展</vt:lpstr>
      <vt:lpstr>卷积类型</vt:lpstr>
      <vt:lpstr>两维卷积</vt:lpstr>
      <vt:lpstr>两维卷积示例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ResNet</vt:lpstr>
      <vt:lpstr>残差单元</vt:lpstr>
      <vt:lpstr>AlphaGo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1739</cp:revision>
  <dcterms:created xsi:type="dcterms:W3CDTF">2009-03-19T21:17:53Z</dcterms:created>
  <dcterms:modified xsi:type="dcterms:W3CDTF">2018-10-14T14:34:24Z</dcterms:modified>
</cp:coreProperties>
</file>